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0"/>
  </p:notesMasterIdLst>
  <p:sldIdLst>
    <p:sldId id="264" r:id="rId2"/>
    <p:sldId id="257" r:id="rId3"/>
    <p:sldId id="259" r:id="rId4"/>
    <p:sldId id="267" r:id="rId5"/>
    <p:sldId id="276" r:id="rId6"/>
    <p:sldId id="280" r:id="rId7"/>
    <p:sldId id="278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33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82116-6DEF-4259-BC90-CB1DF5C6E03D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DBA6C-8233-4ECA-AE78-439BB70368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9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DBA6C-8233-4ECA-AE78-439BB703681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body" sz="quarter" idx="13"/>
          </p:nvPr>
        </p:nvSpPr>
        <p:spPr>
          <a:xfrm>
            <a:off x="401836" y="1107281"/>
            <a:ext cx="8340329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>
            <a:noAutofit/>
          </a:bodyPr>
          <a:lstStyle>
            <a:lvl1pPr marL="0" indent="0" defTabSz="321457">
              <a:spcBef>
                <a:spcPts val="0"/>
              </a:spcBef>
              <a:buSz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indent="0" defTabSz="457200">
              <a:spcBef>
                <a:spcPts val="0"/>
              </a:spcBef>
              <a:buSz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401836" y="508992"/>
            <a:ext cx="8340329" cy="508992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617"/>
              </a:spcBef>
              <a:defRPr sz="3656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401836" y="1268016"/>
            <a:ext cx="8340329" cy="5080992"/>
          </a:xfrm>
          <a:prstGeom prst="rect">
            <a:avLst/>
          </a:prstGeom>
        </p:spPr>
        <p:txBody>
          <a:bodyPr anchor="t"/>
          <a:lstStyle>
            <a:lvl1pPr marL="330387" indent="-330387">
              <a:spcBef>
                <a:spcPts val="1266"/>
              </a:spcBef>
              <a:buSzPct val="75000"/>
              <a:buFont typeface="Zapf Dingbats"/>
              <a:buChar char="➤"/>
              <a:defRPr sz="2250">
                <a:solidFill>
                  <a:srgbClr val="5C5C5C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lvl1pPr>
            <a:lvl2pPr marL="660773" indent="-330387">
              <a:spcBef>
                <a:spcPts val="1266"/>
              </a:spcBef>
              <a:buSzPct val="75000"/>
              <a:buFont typeface="Zapf Dingbats"/>
              <a:buChar char="➤"/>
              <a:defRPr sz="2250">
                <a:solidFill>
                  <a:srgbClr val="5C5C5C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lvl2pPr>
            <a:lvl3pPr marL="991160" indent="-330387">
              <a:spcBef>
                <a:spcPts val="1266"/>
              </a:spcBef>
              <a:buSzPct val="75000"/>
              <a:buFont typeface="Zapf Dingbats"/>
              <a:buChar char="➤"/>
              <a:defRPr sz="2250">
                <a:solidFill>
                  <a:srgbClr val="5C5C5C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lvl3pPr>
            <a:lvl4pPr marL="1321547" indent="-330387">
              <a:spcBef>
                <a:spcPts val="1266"/>
              </a:spcBef>
              <a:buSzPct val="75000"/>
              <a:buFont typeface="Zapf Dingbats"/>
              <a:buChar char="➤"/>
              <a:defRPr sz="2250">
                <a:solidFill>
                  <a:srgbClr val="5C5C5C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lvl4pPr>
            <a:lvl5pPr marL="1651933" indent="-330387">
              <a:spcBef>
                <a:spcPts val="1266"/>
              </a:spcBef>
              <a:buSzPct val="75000"/>
              <a:buFont typeface="Zapf Dingbats"/>
              <a:buChar char="➤"/>
              <a:defRPr sz="2250">
                <a:solidFill>
                  <a:srgbClr val="5C5C5C"/>
                </a:solidFill>
                <a:latin typeface="Iowan Old Style Roman"/>
                <a:ea typeface="Iowan Old Style Roman"/>
                <a:cs typeface="Iowan Old Style Roman"/>
                <a:sym typeface="Iowan Old Style Roman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8494486" y="6465094"/>
            <a:ext cx="217523" cy="241102"/>
          </a:xfrm>
          <a:prstGeom prst="rect">
            <a:avLst/>
          </a:prstGeom>
        </p:spPr>
        <p:txBody>
          <a:bodyPr/>
          <a:lstStyle>
            <a:lvl1pPr algn="r">
              <a:defRPr sz="1125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922899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флаерППЛ_2.jpg"/>
          <p:cNvPicPr>
            <a:picLocks noChangeAspect="1"/>
          </p:cNvPicPr>
          <p:nvPr/>
        </p:nvPicPr>
        <p:blipFill>
          <a:blip r:embed="rId3">
            <a:extLst/>
          </a:blip>
          <a:srcRect l="12731" t="20456" r="12731" b="20456"/>
          <a:stretch>
            <a:fillRect/>
          </a:stretch>
        </p:blipFill>
        <p:spPr>
          <a:xfrm>
            <a:off x="645451" y="727158"/>
            <a:ext cx="8098265" cy="5021529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-595098" y="4513392"/>
            <a:ext cx="8324540" cy="803495"/>
          </a:xfrm>
          <a:prstGeom prst="rect">
            <a:avLst/>
          </a:prstGeom>
        </p:spPr>
        <p:txBody>
          <a:bodyPr>
            <a:noAutofit/>
          </a:bodyPr>
          <a:lstStyle>
            <a:lvl1pPr defTabSz="408940">
              <a:spcBef>
                <a:spcPts val="1600"/>
              </a:spcBef>
              <a:defRPr sz="3639">
                <a:solidFill>
                  <a:srgbClr val="000000"/>
                </a:solidFill>
              </a:defRPr>
            </a:lvl1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Навстречу </a:t>
            </a:r>
            <a:r>
              <a:rPr sz="2800" dirty="0" smtClean="0">
                <a:solidFill>
                  <a:srgbClr val="002060"/>
                </a:solidFill>
              </a:rPr>
              <a:t>IX Всемирн</a:t>
            </a:r>
            <a:r>
              <a:rPr lang="ru-RU" sz="2800" dirty="0" smtClean="0">
                <a:solidFill>
                  <a:srgbClr val="002060"/>
                </a:solidFill>
              </a:rPr>
              <a:t>ому</a:t>
            </a:r>
            <a:r>
              <a:rPr sz="2800" dirty="0" smtClean="0">
                <a:solidFill>
                  <a:srgbClr val="002060"/>
                </a:solidFill>
              </a:rPr>
              <a:t> конгресс</a:t>
            </a:r>
            <a:r>
              <a:rPr lang="ru-RU" sz="2800" dirty="0" smtClean="0">
                <a:solidFill>
                  <a:srgbClr val="002060"/>
                </a:solidFill>
              </a:rPr>
              <a:t>у</a:t>
            </a:r>
            <a:r>
              <a:rPr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sz="2800" dirty="0" smtClean="0">
                <a:solidFill>
                  <a:srgbClr val="002060"/>
                </a:solidFill>
              </a:rPr>
              <a:t>по </a:t>
            </a:r>
            <a:r>
              <a:rPr sz="2800" dirty="0">
                <a:solidFill>
                  <a:srgbClr val="002060"/>
                </a:solidFill>
              </a:rPr>
              <a:t>психотерапии в </a:t>
            </a:r>
            <a:r>
              <a:rPr lang="ru-RU" sz="2800" dirty="0" smtClean="0">
                <a:solidFill>
                  <a:srgbClr val="002060"/>
                </a:solidFill>
              </a:rPr>
              <a:t>Р</a:t>
            </a:r>
            <a:r>
              <a:rPr sz="2800" dirty="0" smtClean="0">
                <a:solidFill>
                  <a:srgbClr val="002060"/>
                </a:solidFill>
              </a:rPr>
              <a:t>оссии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702" y="1170247"/>
            <a:ext cx="7662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Welcoming the IX Congress for Psychotherapy in Russia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1568" y="6067598"/>
            <a:ext cx="5076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www.planetofpsychotherapy.com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737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705127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Спикеры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32900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3281359" cy="434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Организационный взнос участника IХ Всемирного конгресса по психотерапии, для жителей Российской Федерации и членов Профессиональной психотерапевтической лиги, вне зависимости от страны проживания, составляет: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u="sng" dirty="0" smtClean="0"/>
              <a:t>В октябре, ноябре и декабре 2019 года</a:t>
            </a:r>
            <a:endParaRPr lang="ru-RU" dirty="0" smtClean="0"/>
          </a:p>
          <a:p>
            <a:r>
              <a:rPr lang="ru-RU" dirty="0" smtClean="0"/>
              <a:t>Для Действительных членов ОППЛ — 11400 рублей</a:t>
            </a:r>
          </a:p>
          <a:p>
            <a:r>
              <a:rPr lang="ru-RU" dirty="0" smtClean="0"/>
              <a:t>Для Консультативных членов ОППЛ — 14300 рублей</a:t>
            </a:r>
          </a:p>
          <a:p>
            <a:r>
              <a:rPr lang="ru-RU" dirty="0" smtClean="0"/>
              <a:t>Для Наблюдательных членов ОППЛ и членов организаций партнёров — 17100 рублей</a:t>
            </a:r>
          </a:p>
          <a:p>
            <a:r>
              <a:rPr lang="ru-RU" dirty="0" smtClean="0"/>
              <a:t>Для студентов дневных отделений ВУЗов — 5700 рублей</a:t>
            </a:r>
          </a:p>
          <a:p>
            <a:r>
              <a:rPr lang="ru-RU" dirty="0" smtClean="0"/>
              <a:t>Для студентов других форм обучения — 8500 рублей</a:t>
            </a:r>
          </a:p>
          <a:p>
            <a:r>
              <a:rPr lang="ru-RU" dirty="0" smtClean="0"/>
              <a:t>Для остальных участников — 19900 рублей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Пре-конгресс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Мы готовим Большую Международную </a:t>
            </a:r>
            <a:r>
              <a:rPr lang="ru-RU" dirty="0" err="1" smtClean="0"/>
              <a:t>Балинтовскую</a:t>
            </a:r>
            <a:r>
              <a:rPr lang="ru-RU" dirty="0" smtClean="0"/>
              <a:t> конференцию в рамках Объединенного 9 Всемирного конгресса по психотерапии и 3 Всемирного конгресса по охране психического здоровья, 24-25 июня 2020 года. </a:t>
            </a:r>
          </a:p>
          <a:p>
            <a:pPr algn="just"/>
            <a:r>
              <a:rPr lang="ru-RU" dirty="0" smtClean="0"/>
              <a:t>Будут приглашены эксперты высокого уровня  для выступления с докладами  и мастер-классами. Будут коллеги со всего мира. </a:t>
            </a:r>
          </a:p>
          <a:p>
            <a:pPr algn="just"/>
            <a:r>
              <a:rPr lang="ru-RU" dirty="0" smtClean="0"/>
              <a:t>За отдельную плату предлагается экскурсионная программа в Москве.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Приглашенные эксперты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2071702" cy="276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45274"/>
            <a:ext cx="1742646" cy="311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00298" y="1285860"/>
            <a:ext cx="25717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Доктор </a:t>
            </a:r>
            <a:r>
              <a:rPr lang="ru-RU" sz="1600" dirty="0" err="1" smtClean="0"/>
              <a:t>Гвидо</a:t>
            </a:r>
            <a:r>
              <a:rPr lang="ru-RU" sz="1600" dirty="0" smtClean="0"/>
              <a:t> </a:t>
            </a:r>
            <a:r>
              <a:rPr lang="ru-RU" sz="1600" dirty="0" err="1" smtClean="0"/>
              <a:t>Флаттен</a:t>
            </a:r>
            <a:r>
              <a:rPr lang="ru-RU" sz="1600" smtClean="0"/>
              <a:t> , доктор</a:t>
            </a:r>
            <a:r>
              <a:rPr lang="ru-RU" sz="1600" dirty="0" smtClean="0"/>
              <a:t> медицины, доктор философии, президент </a:t>
            </a:r>
            <a:r>
              <a:rPr lang="ru-RU" sz="1600" dirty="0" err="1" smtClean="0"/>
              <a:t>Балинтовского</a:t>
            </a:r>
            <a:r>
              <a:rPr lang="ru-RU" sz="1600" dirty="0" smtClean="0"/>
              <a:t> общества Германии, вице-президент Международной </a:t>
            </a:r>
            <a:r>
              <a:rPr lang="ru-RU" sz="1600" dirty="0" err="1" smtClean="0"/>
              <a:t>Балинтовской</a:t>
            </a:r>
            <a:r>
              <a:rPr lang="ru-RU" sz="1600" dirty="0" smtClean="0"/>
              <a:t> Федерации, директор Института </a:t>
            </a:r>
            <a:r>
              <a:rPr lang="ru-RU" sz="1600" dirty="0" err="1" smtClean="0"/>
              <a:t>Психосоматики</a:t>
            </a:r>
            <a:r>
              <a:rPr lang="ru-RU" sz="1600" dirty="0" smtClean="0"/>
              <a:t> и </a:t>
            </a:r>
            <a:r>
              <a:rPr lang="ru-RU" sz="1600" dirty="0" err="1" smtClean="0"/>
              <a:t>психотравмы</a:t>
            </a:r>
            <a:r>
              <a:rPr lang="ru-RU" sz="1600" dirty="0" smtClean="0"/>
              <a:t> (г. </a:t>
            </a:r>
            <a:r>
              <a:rPr lang="ru-RU" sz="1600" dirty="0" err="1" smtClean="0"/>
              <a:t>Ахен</a:t>
            </a:r>
            <a:r>
              <a:rPr lang="ru-RU" sz="1600" dirty="0" smtClean="0"/>
              <a:t>, Германия)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285984" y="5786454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Доктор Дэвид </a:t>
            </a:r>
            <a:r>
              <a:rPr lang="ru-RU" sz="1600" dirty="0" err="1" smtClean="0"/>
              <a:t>Вотт</a:t>
            </a:r>
            <a:r>
              <a:rPr lang="ru-RU" sz="1600" dirty="0" smtClean="0"/>
              <a:t>,  </a:t>
            </a:r>
          </a:p>
          <a:p>
            <a:r>
              <a:rPr lang="ru-RU" sz="1600" dirty="0" err="1" smtClean="0"/>
              <a:t>постпрезидент</a:t>
            </a:r>
            <a:r>
              <a:rPr lang="ru-RU" sz="1600" dirty="0" smtClean="0"/>
              <a:t> </a:t>
            </a:r>
            <a:r>
              <a:rPr lang="ru-RU" sz="1600" dirty="0" err="1" smtClean="0"/>
              <a:t>Балинтовского</a:t>
            </a:r>
            <a:r>
              <a:rPr lang="ru-RU" sz="1600" dirty="0" smtClean="0"/>
              <a:t> общества Великобритании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1857364"/>
            <a:ext cx="185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Доктор Каролина </a:t>
            </a:r>
            <a:r>
              <a:rPr lang="ru-RU" sz="1600" dirty="0" err="1" smtClean="0"/>
              <a:t>Палмер</a:t>
            </a:r>
            <a:r>
              <a:rPr lang="ru-RU" sz="1600" dirty="0" smtClean="0"/>
              <a:t>, президент  </a:t>
            </a:r>
            <a:r>
              <a:rPr lang="ru-RU" sz="1600" dirty="0" err="1" smtClean="0"/>
              <a:t>Балинтовского</a:t>
            </a:r>
            <a:r>
              <a:rPr lang="ru-RU" sz="1600" dirty="0" smtClean="0"/>
              <a:t> общества Великобритании</a:t>
            </a:r>
            <a:endParaRPr lang="ru-RU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1" y="1214422"/>
            <a:ext cx="179816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F:\анжела 13-17\16 год\хвосты конференции\доктор Норберт Гюнзель, руководитель Балинтовских групп, Герман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8330" y="3786190"/>
            <a:ext cx="2185670" cy="28574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00496" y="4143380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Доктор </a:t>
            </a:r>
            <a:r>
              <a:rPr lang="ru-RU" sz="1600" dirty="0" err="1" smtClean="0"/>
              <a:t>Норберт</a:t>
            </a:r>
            <a:r>
              <a:rPr lang="ru-RU" sz="1600" dirty="0" smtClean="0"/>
              <a:t> </a:t>
            </a:r>
            <a:r>
              <a:rPr lang="ru-RU" sz="1600" dirty="0" err="1" smtClean="0"/>
              <a:t>Гюнзель</a:t>
            </a:r>
            <a:r>
              <a:rPr lang="ru-RU" sz="1600" dirty="0" smtClean="0"/>
              <a:t>, руководитель </a:t>
            </a:r>
            <a:r>
              <a:rPr lang="ru-RU" sz="1600" dirty="0" err="1" smtClean="0"/>
              <a:t>Балинтовских</a:t>
            </a:r>
            <a:r>
              <a:rPr lang="ru-RU" sz="1600" dirty="0" smtClean="0"/>
              <a:t> групп, член Германского </a:t>
            </a:r>
            <a:r>
              <a:rPr lang="ru-RU" sz="1600" dirty="0" err="1" smtClean="0"/>
              <a:t>Балинтовского</a:t>
            </a:r>
            <a:r>
              <a:rPr lang="ru-RU" sz="1600" dirty="0" smtClean="0"/>
              <a:t> общества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скорой встречи в Москве!</a:t>
            </a:r>
            <a:endParaRPr lang="ru-RU" dirty="0"/>
          </a:p>
        </p:txBody>
      </p:sp>
      <p:pic>
        <p:nvPicPr>
          <p:cNvPr id="4" name="Содержимое 3" descr="C:\Users\Анна\Desktop\питер-выборг 17\13.07.2017МГМУ им. Сеченова\ROB_04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67866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30872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b="1" dirty="0" err="1" smtClean="0"/>
              <a:t>Авагимян</a:t>
            </a:r>
            <a:r>
              <a:rPr lang="ru-RU" b="1" dirty="0" smtClean="0"/>
              <a:t> Анжела </a:t>
            </a:r>
            <a:r>
              <a:rPr lang="ru-RU" b="1" dirty="0" err="1" smtClean="0"/>
              <a:t>Албертовна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Тел/</a:t>
            </a:r>
            <a:r>
              <a:rPr lang="ru-RU" b="1" dirty="0" err="1" smtClean="0"/>
              <a:t>вотсап</a:t>
            </a:r>
            <a:r>
              <a:rPr lang="en-US" b="1" dirty="0" smtClean="0"/>
              <a:t>/</a:t>
            </a:r>
            <a:r>
              <a:rPr lang="ru-RU" b="1" smtClean="0"/>
              <a:t>вайбер: </a:t>
            </a:r>
            <a:r>
              <a:rPr lang="ru-RU" b="1" dirty="0" smtClean="0"/>
              <a:t>+7 (903) 127 96 51</a:t>
            </a:r>
            <a:br>
              <a:rPr lang="ru-RU" b="1" dirty="0" smtClean="0"/>
            </a:br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mail</a:t>
            </a:r>
            <a:r>
              <a:rPr lang="ru-RU" b="1" dirty="0" smtClean="0"/>
              <a:t>:	</a:t>
            </a:r>
            <a:r>
              <a:rPr lang="en-US" b="1" dirty="0" err="1" smtClean="0"/>
              <a:t>avagimyan</a:t>
            </a:r>
            <a:r>
              <a:rPr lang="ru-RU" b="1" dirty="0" smtClean="0"/>
              <a:t>_</a:t>
            </a:r>
            <a:r>
              <a:rPr lang="en-US" b="1" dirty="0" err="1" smtClean="0"/>
              <a:t>anzhela</a:t>
            </a:r>
            <a:r>
              <a:rPr lang="ru-RU" b="1" dirty="0" smtClean="0"/>
              <a:t>@</a:t>
            </a:r>
            <a:r>
              <a:rPr lang="en-US" b="1" dirty="0" smtClean="0"/>
              <a:t>mail</a:t>
            </a:r>
            <a:r>
              <a:rPr lang="ru-RU" b="1" dirty="0" smtClean="0"/>
              <a:t>.</a:t>
            </a:r>
            <a:r>
              <a:rPr lang="en-US" b="1" dirty="0" smtClean="0"/>
              <a:t>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882706"/>
            <a:ext cx="3214710" cy="398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421</TotalTime>
  <Words>200</Words>
  <Application>Microsoft Macintosh PowerPoint</Application>
  <PresentationFormat>Экран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Навстречу IX Всемирному конгрессу  по психотерапии в России</vt:lpstr>
      <vt:lpstr>Слайд 2</vt:lpstr>
      <vt:lpstr>Спикеры</vt:lpstr>
      <vt:lpstr> Организационный взнос участника IХ Всемирного конгресса по психотерапии, для жителей Российской Федерации и членов Профессиональной психотерапевтической лиги, вне зависимости от страны проживания, составляет: </vt:lpstr>
      <vt:lpstr>Пре-конгресс</vt:lpstr>
      <vt:lpstr>Приглашенные эксперты </vt:lpstr>
      <vt:lpstr>До скорой встречи в Москве!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22</cp:revision>
  <dcterms:created xsi:type="dcterms:W3CDTF">2019-04-25T07:02:42Z</dcterms:created>
  <dcterms:modified xsi:type="dcterms:W3CDTF">2019-12-01T17:01:11Z</dcterms:modified>
</cp:coreProperties>
</file>